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83" r:id="rId13"/>
    <p:sldId id="297" r:id="rId14"/>
    <p:sldId id="284" r:id="rId15"/>
    <p:sldId id="285" r:id="rId16"/>
    <p:sldId id="272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539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46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575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018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39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103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96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365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861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956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03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F02DE9D-7FDB-4E7A-B3EE-4378615CADC0}" type="datetimeFigureOut">
              <a:rPr lang="ru-RU" smtClean="0"/>
              <a:pPr/>
              <a:t>18.08.2022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AC4785-77A7-4B48-8659-09B63F094B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342584" cy="136815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71480"/>
            <a:ext cx="8822214" cy="5809848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«Варианты логопедических заключений  при обследовании детей с нарушениями речи»</a:t>
            </a:r>
          </a:p>
          <a:p>
            <a:pPr algn="r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МБКДУ «ЦПППН»</a:t>
            </a:r>
          </a:p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Т.А.Журенкова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1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уровня речевого развития у детей дошкольного и школьного возраста.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517232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же врач-психиатр выставляет нозологический диагноз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задержка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психоречевого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развития (ЗПРР)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несоответствие уровня психического и речевого развития ребенка принятым возрастным нормам. Шифр  диагноза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-80.82. У данных детей, первично нарушен интеллект, а речь вторично. Специалисты  ТПМПК  рекомендуют: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воспитание и обучение по адаптированной основной образовательной программе дошкольного образования для детей с задержкой психического развития».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«воспитание и обучение по адаптированной образовательной программе дошкольного образования для детей с задержкой психического развития».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«обучение по адаптированной основной общеобразовательной программе начального общего образования, обучающихся с задержкой психического развития, 2 вариант».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«обучение по адаптированной основной общеобразовательной программе основного  общего образования обучающихся с задержкой психического развития»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288032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уровня речевого развития у детей дошкольного возраста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после 3-х лет)</a:t>
            </a:r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741987"/>
          </a:xfrm>
        </p:spPr>
        <p:txBody>
          <a:bodyPr/>
          <a:lstStyle/>
          <a:p>
            <a:pPr lvl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Критерии определения речевых нарушений:</a:t>
            </a:r>
            <a:endParaRPr lang="ru-RU" sz="2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Фонетического недоразвития речи (ФНР):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нарушена фонетическая сторона речи (звукопроизношение,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звуко-слоговая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структура слова, просодика) в комплексе или какие-либо отдельные компоненты фонетического строя речи (например, только звукопроизношение или звукопроизношение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звуко-слоговая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структура слова). </a:t>
            </a:r>
          </a:p>
          <a:p>
            <a:pPr lvl="0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Фонетико-фонематического недоразвития речи (ФФНР):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нарушены процессы формирования произносительной стороны речи у детей с различными речевыми расстройствами, связанными с восприятием и произношением звуков (например, затруднения в различении звуков, множественные пропуски, искажения и замены звуков).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Лексико-грамматическое недоразвитие речи (ЛГНР):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звукопроизношение не нарушено; фонематические процессы относительно сохранны, словарный запас ограничен; грамматический строй речи нарушен.</a:t>
            </a:r>
          </a:p>
          <a:p>
            <a:pPr lvl="0"/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Общего недоразвития речи (ОНР) с указанием с 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уровня речевого развития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при нормальном слухе и интеллекте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нарушены все компоненты языковой (речевой) системы: фонетико-фонематическая сторона речи, лексический строй, грамматический строй.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 детей дошкольного возраста: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789040"/>
            <a:ext cx="8640960" cy="2634084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32656"/>
          <a:ext cx="9144000" cy="674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 gridSpan="10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Варианты логопедических заключений.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Дошкольный возраст.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679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r>
                        <a:rPr lang="en-US" sz="1100" b="1" i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100" b="1" i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сохранным</a:t>
                      </a:r>
                      <a:r>
                        <a:rPr lang="en-US" sz="1100" b="1" i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интеллектом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задержкой </a:t>
                      </a:r>
                    </a:p>
                    <a:p>
                      <a:pPr algn="ctr"/>
                      <a:r>
                        <a:rPr lang="ru-RU" sz="11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психического развития 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умственной отсталостью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638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Дети с нарушениями слуха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638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Дети с расстройством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аутистического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спектра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80645" marR="7112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психолого-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223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клинико-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61595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психолого-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2235" marR="95250" indent="-1905" algn="ctr"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клинико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 b="1" i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6520" marR="90170" indent="-2540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психолого-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</a:t>
                      </a:r>
                      <a:r>
                        <a:rPr lang="ru-RU" sz="1100" b="1" i="1" spc="-26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ой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88900" marR="83185" algn="ctr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2405" marR="18669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клинико-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7112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психолого-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223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клинико-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645" marR="7112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психолого-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 marR="62230" indent="-1905" algn="ctr">
                        <a:spcAft>
                          <a:spcPts val="0"/>
                        </a:spcAft>
                      </a:pP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На основе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клинико-</a:t>
                      </a:r>
                      <a:r>
                        <a:rPr lang="ru-RU" sz="1100" b="1" i="1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педагогической</a:t>
                      </a:r>
                      <a:r>
                        <a:rPr lang="ru-RU" sz="1100" b="1" i="1" spc="-26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i="1">
                          <a:latin typeface="Times New Roman"/>
                          <a:ea typeface="Times New Roman"/>
                          <a:cs typeface="Times New Roman"/>
                        </a:rPr>
                        <a:t>классификации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7945" marR="7112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Фонетическое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 речи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(ФНР).</a:t>
                      </a:r>
                    </a:p>
                    <a:p>
                      <a:pPr marL="67945" marR="6286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Фонетико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фонематическое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(ФФНР).</a:t>
                      </a:r>
                    </a:p>
                    <a:p>
                      <a:pPr marL="67945" marR="82550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Лексико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–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грамматическое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(ЛГНР).</a:t>
                      </a:r>
                    </a:p>
                    <a:p>
                      <a:pPr marL="67945" marR="16954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Общее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2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2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67945" marR="391160"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en-US" sz="1100" spc="-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en-US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речевого</a:t>
                      </a:r>
                      <a:r>
                        <a:rPr lang="en-US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развития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37490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голоса,</a:t>
                      </a:r>
                    </a:p>
                    <a:p>
                      <a:pPr marL="68580" marR="20574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</a:p>
                    <a:p>
                      <a:pPr marL="6858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68580" marR="295910" algn="l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11112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Несформирова</a:t>
                      </a:r>
                      <a:r>
                        <a:rPr lang="ru-RU" sz="1100" spc="-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нность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 средств 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языка.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30416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голоса,</a:t>
                      </a:r>
                    </a:p>
                    <a:p>
                      <a:pPr marL="67310" marR="27241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</a:p>
                    <a:p>
                      <a:pPr marL="67310" marR="13589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 , афазия,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67310" marR="362585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310" marR="10287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Системное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 легкой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средней 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тяжелой</a:t>
                      </a:r>
                    </a:p>
                    <a:p>
                      <a:pPr marL="67310" marR="188595" algn="l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степени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выраженности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41148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</a:p>
                    <a:p>
                      <a:pPr marL="67945" marR="5270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</a:p>
                    <a:p>
                      <a:pPr marL="67945" marR="35179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алалия, афазия,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 marL="67945" marR="543560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 языковых и речевых средств языка у ребенка с нарушением слуха.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дизартрия, дизартрия,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ринолалия,расстройств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голоса, моторная или сенсорная алалия, афазия, заикание,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9017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Специфическое расстройство речи при ЗПР.</a:t>
                      </a:r>
                    </a:p>
                    <a:p>
                      <a:pPr marL="67945" marR="90170"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Специфическое расстройство речи у ребенка с РАС.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90170" algn="l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дизартрия,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расстройство голоса, моторная или сенсорная алалия, афазия, заикание,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 детей школьного возраста: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поступлении ребенка в 1 класс рекомендуется использовать те же формулировки логопедического заключения, что и для дошкольников.  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конца 1 полугодия 1 класса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заключении указываются: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в первой части заключения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трудности в овладении чтением и письмом,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 класс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нарушения процессов формирования чтения и письма / нарушения чтения и письма (если имеются);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во второй части заключения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нарушения устной речи на основе психолого-педагогической и клинико-педагогической классификации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речевых картах указываются: виды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дисграфии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дислексии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 класс со 2-го полугодия учебного  года.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ФГОС НОО обучающихся с ОВЗ в разделе «Требования к АООП НОО для обучающихся с тяжелыми нарушениями речи» рекомендуется использовать формулировки ОНР (I, II, III, IV уровень речевого развития).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pPr algn="ctr"/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 детей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школьного </a:t>
            </a:r>
            <a:r>
              <a:rPr lang="ru-RU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3789040"/>
            <a:ext cx="8640960" cy="2634084"/>
          </a:xfrm>
        </p:spPr>
        <p:txBody>
          <a:bodyPr/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04664"/>
          <a:ext cx="9144000" cy="11087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339797">
                <a:tc gridSpan="5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Варианты логопедических заключений.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Школьный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возраст.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7221">
                <a:tc>
                  <a:txBody>
                    <a:bodyPr/>
                    <a:lstStyle/>
                    <a:p>
                      <a:pPr marL="6794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Дети</a:t>
                      </a:r>
                      <a:r>
                        <a:rPr lang="en-US" sz="1100" b="1" i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100" b="1" i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сохранным</a:t>
                      </a:r>
                      <a:r>
                        <a:rPr lang="en-US" sz="1100" b="1" i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интеллектом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1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 задержкой </a:t>
                      </a:r>
                    </a:p>
                    <a:p>
                      <a:pPr algn="ctr"/>
                      <a:r>
                        <a:rPr lang="ru-RU" sz="11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психического развития 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Дети с умственной отсталостью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Дети с нарушениями слуха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383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Дети с расстройством </a:t>
                      </a:r>
                      <a:r>
                        <a:rPr lang="ru-RU" sz="11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аутистического</a:t>
                      </a:r>
                      <a:r>
                        <a:rPr lang="ru-RU" sz="1100" b="1" i="1" dirty="0">
                          <a:latin typeface="Times New Roman"/>
                          <a:ea typeface="Times New Roman"/>
                          <a:cs typeface="Times New Roman"/>
                        </a:rPr>
                        <a:t> спектра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49307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173990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r>
                        <a:rPr lang="en-US" sz="1100" b="1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5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7683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в овладении письмом 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чтением, обусловленные ФНР 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ФФНР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ЛГНР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ОНР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речевого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развития);</a:t>
                      </a:r>
                    </a:p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 голоса / моторная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794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17907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процессов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формирования чтения и письма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 ФНР / ФФНР 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ЛГНР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ОНР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уровень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речевого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развития);</a:t>
                      </a:r>
                    </a:p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 голоса / моторная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7945" marR="369570">
                        <a:lnSpc>
                          <a:spcPct val="98000"/>
                        </a:lnSpc>
                        <a:spcBef>
                          <a:spcPts val="107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 класс конец 2 полугодия</a:t>
                      </a:r>
                      <a:r>
                        <a:rPr lang="ru-RU" sz="11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чтения и письма,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ФНР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2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ФФНР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ЛГНР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ОНР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en-US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  <a:p>
                      <a:pPr marL="67945">
                        <a:lnSpc>
                          <a:spcPts val="126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речевого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развития);</a:t>
                      </a:r>
                    </a:p>
                    <a:p>
                      <a:pPr marL="67945" marR="7112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 голоса / моторная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en-US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en-US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9850" marR="62230" indent="-1905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en-US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если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имеются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172720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r>
                        <a:rPr lang="en-US" sz="1100" b="1" spc="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5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7645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6675" marR="9779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в овладении письмом 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чтением, обусловленные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несформированностью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средств;</a:t>
                      </a:r>
                    </a:p>
                    <a:p>
                      <a:pPr marL="66675" marR="92075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 голоса / моторная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667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667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6675" marR="9779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процессов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формирования чтения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 письма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400" spc="-3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</a:t>
                      </a:r>
                    </a:p>
                    <a:p>
                      <a:pPr marL="66675" marR="30480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несформированностью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средств;</a:t>
                      </a:r>
                    </a:p>
                    <a:p>
                      <a:pPr marL="66675" marR="92075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 голоса / моторная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сенсорная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667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667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6675" marR="430530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 класс конец 2 полугодия</a:t>
                      </a:r>
                      <a:r>
                        <a:rPr lang="ru-RU" sz="11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чтения и письма,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</a:t>
                      </a:r>
                    </a:p>
                    <a:p>
                      <a:pPr marL="66675" marR="3048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несформированностью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средств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языка;</a:t>
                      </a:r>
                    </a:p>
                    <a:p>
                      <a:pPr marL="66675" marR="304800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алалия,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голоса,</a:t>
                      </a:r>
                      <a:r>
                        <a:rPr lang="ru-RU" sz="1100" spc="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афазия,</a:t>
                      </a:r>
                    </a:p>
                    <a:p>
                      <a:pPr marL="102235" marR="95250" indent="-190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 имеются).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173990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r>
                        <a:rPr lang="ru-RU" sz="1100" b="1" spc="27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5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173990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7366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в овладении письмом и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чтением, обусловленные системным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недоразвитием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легкой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 marR="4108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средней / тяжелой степени выраженности  при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умственной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отсталости;</a:t>
                      </a:r>
                    </a:p>
                    <a:p>
                      <a:pPr marL="67945" marR="6604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 /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 сенсорная алалия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 marR="62484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(если  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794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7366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процессов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формирования чтения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 письма,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 системным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недоразвитием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легкой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 marR="4108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средней / тяжелой степени выраженности при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умственной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отсталости;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/дизартрия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 /</a:t>
                      </a:r>
                    </a:p>
                    <a:p>
                      <a:pPr marL="67945" marR="29273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 сенсорная алалия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67945" marR="62484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(если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имеются).</a:t>
                      </a:r>
                    </a:p>
                    <a:p>
                      <a:pPr marL="67945" marR="521335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 класс конец 2 полугодия</a:t>
                      </a:r>
                      <a:r>
                        <a:rPr lang="ru-RU" sz="11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чтения и письма,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 системным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недоразвитием</a:t>
                      </a:r>
                      <a:r>
                        <a:rPr lang="ru-RU" sz="11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речи</a:t>
                      </a:r>
                      <a:r>
                        <a:rPr lang="ru-RU" sz="11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легкой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/средней / тяжелой степени выраженности при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умственной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отсталости;</a:t>
                      </a:r>
                    </a:p>
                    <a:p>
                      <a:pPr marL="67945" marR="6604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дизартрия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 /</a:t>
                      </a:r>
                    </a:p>
                    <a:p>
                      <a:pPr marL="67945" marR="29273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 сенсорная алалия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афазия</a:t>
                      </a:r>
                      <a:r>
                        <a:rPr lang="ru-RU" sz="11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заикание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</a:p>
                    <a:p>
                      <a:pPr marL="192405" marR="186690" indent="-1905" algn="ctr"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если</a:t>
                      </a:r>
                      <a:r>
                        <a:rPr lang="en-US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имеются</a:t>
                      </a: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260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r>
                        <a:rPr lang="en-US" sz="1100" b="1" spc="26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ts val="1255"/>
                        </a:lnSpc>
                        <a:spcAft>
                          <a:spcPts val="0"/>
                        </a:spcAft>
                        <a:buSzPts val="1100"/>
                        <a:buFont typeface="Times New Roman"/>
                        <a:buNone/>
                        <a:tabLst>
                          <a:tab pos="208915" algn="l"/>
                        </a:tabLs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 </a:t>
                      </a:r>
                      <a:r>
                        <a:rPr lang="en-US" sz="11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en-US" sz="1100" b="1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1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7683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Трудности в овладении чтением и письмом, выраженные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недостаточной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сформированностью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средств языка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слуха; 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афазия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</a:t>
                      </a:r>
                    </a:p>
                    <a:p>
                      <a:pPr marL="67945" marR="13398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 сенсорная алалия / заикание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 имеются)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слуха.</a:t>
                      </a:r>
                    </a:p>
                    <a:p>
                      <a:pPr marL="67945">
                        <a:lnSpc>
                          <a:spcPts val="125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конец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="1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полугодия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 marR="220980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процессов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формирования чтения и письма,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</a:t>
                      </a:r>
                    </a:p>
                    <a:p>
                      <a:pPr marL="67945" marR="2838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недостаточной</a:t>
                      </a:r>
                    </a:p>
                    <a:p>
                      <a:pPr marL="67945" marR="21082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средств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языка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слуха;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афазия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</a:t>
                      </a: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или сенсорная алалия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 заикание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 имеются)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слуха.</a:t>
                      </a:r>
                    </a:p>
                    <a:p>
                      <a:pPr marL="67945" marR="40957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2 класс конец 2 полугодия</a:t>
                      </a:r>
                      <a:r>
                        <a:rPr lang="ru-RU" sz="1100" b="1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Нарушения чтения и письма,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обусловленные</a:t>
                      </a:r>
                    </a:p>
                    <a:p>
                      <a:pPr marL="67945" marR="2838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недостаточной</a:t>
                      </a:r>
                    </a:p>
                    <a:p>
                      <a:pPr marL="67945" marR="210820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сформированностью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языковых и речевых средств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языка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слуха; механическая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дислалия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дизартрия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ринолалия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афазия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расстройства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голоса</a:t>
                      </a:r>
                      <a:r>
                        <a:rPr lang="ru-RU" sz="11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spc="27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моторная или сенсорная алалия / заикание /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тахилалия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брадилалия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/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полтерн</a:t>
                      </a:r>
                      <a:r>
                        <a:rPr lang="ru-RU" sz="1100" spc="-26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(если имеются) у ребенка с</a:t>
                      </a:r>
                      <a:r>
                        <a:rPr lang="ru-RU" sz="11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нарушением</a:t>
                      </a:r>
                      <a:r>
                        <a:rPr lang="ru-RU" sz="11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слуха.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1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 </a:t>
                      </a:r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класс конец 1 полугодия – 2 класс конец 1 полугодия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в последующих классах.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ребенка с сохранным интеллектом: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специфические расстройства речи у ребенка с РАС.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ребенка с ЗПР: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специфические трудности овладения процессами чтения и письма, у ребенка с РАС.</a:t>
                      </a:r>
                    </a:p>
                    <a:p>
                      <a:r>
                        <a:rPr lang="ru-RU" sz="11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ребенка с умственной отсталостью(интеллектуальными нарушениями):</a:t>
                      </a:r>
                      <a:r>
                        <a:rPr lang="ru-RU" sz="11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Специфическое системное недоразвитие речи у ребенка с РАС</a:t>
                      </a:r>
                      <a:r>
                        <a:rPr lang="en-US" sz="11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1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178768"/>
            <a:ext cx="8136904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Внимание!!!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Проговариваем еще раз.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Недопустимо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специальной документации при фиксации логопедического заключения использовать формулировки: «общее недоразвитие речи I уровня / II уровня / III уровня / IV уровня» или сокращенную «ОНР I уровня / II уровня /  III уровня / IV уровня».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Следует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использовать правильные варианты: (полный) «общее недоразвитие речи (I уровень речевого развития); общее недоразвитие речи (II уровень речевого развития); общее недоразвитие речи (III уровень речевого развития); общее недоразвитие речи (IV уровень речевого развития) или сокращенный вариант: «ОНР (I уровень речевого развития); ОНР (II уровень речевого развития); ОНР (III уровень речевого развития); ОНР (IV уровень речевого развития)».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/>
          <a:lstStyle/>
          <a:p>
            <a:pPr algn="ctr">
              <a:buNone/>
            </a:pPr>
            <a:r>
              <a:rPr lang="ru-RU" sz="7200" b="1" smtClean="0">
                <a:solidFill>
                  <a:schemeClr val="accent6">
                    <a:lumMod val="75000"/>
                  </a:schemeClr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7200" b="1" smtClean="0">
                <a:solidFill>
                  <a:schemeClr val="accent6">
                    <a:lumMod val="75000"/>
                  </a:schemeClr>
                </a:solidFill>
              </a:rPr>
              <a:t> за 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chemeClr val="accent6">
                    <a:lumMod val="75000"/>
                  </a:schemeClr>
                </a:solidFill>
              </a:rPr>
              <a:t>внимание!!!</a:t>
            </a:r>
            <a:endParaRPr lang="ru-RU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Логопедическая диагностика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Логопедическая диагностика должна идти от общего к частному: от выявления комплекса речевых симптомов к уточнению механизмов речевых нарушений, к уточнению взаимодействия между речевой и неречевой симптоматикой, к определению структуры речевого нарушения.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Классификации речевых нарушений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классификация речевых  нарушений.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Клинико-педагогическая классификация речевых  нарушений.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классификация речевых нарушений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ориентирует нас специалистов, учителей-логопедов на первоочередное выявление у детей речевых нарушений: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фонетическое недоразвитие речи (ФФН),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фонетико-фонематическое недоразвитие речи(ФФН),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общее недоразвитие речи различного уровня развития (ОНР 1,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уровня речевого развития),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Решает 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практические задачи комплектования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групп и классов для детей с тяжелыми нарушениями речи, или оказания помощи  в условиях логопедического пункта.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Если у ребенка выявляется тяжелые нарушения речи, то решением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ППк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ОУ учреждения дети направляются на ТПМПК.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Психолого-педагогическая классификация речевых нарушений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Специалисты ТПМПК  осуществляют подбор специальных образовательных условий обучения, а именно: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адаптированную основную образовательную или общеобразовательную программу дошкольного образования или начального общего образования или основного общего образования для детей с тяжелыми нарушениями речи в условиях отдельных групп или классов ОУ.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адаптированную образовательную программу дошкольного образования или начального общего образования, основного общего образования для детей с тяжелыми нарушениями речи в условиях инклюзивного обучения.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определяет выбор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коллективных (групповых) форм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логопедической работы или помощи, т.е. регламентирует фронтальную (групповую) коррекционную работу или индивидуальную.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Клинико-педагогическая классификация речевых нарушений: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Категория детей с нарушениями речи полиморфна по своему составу и весьма многочисленна. Нарушения речи имеют различную этиологию и патогенез, в структуре дефекта могут выступать как первичные и как вторичные нарушения.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детям с нарушениями речи относятся дети с психофизическими отклонениями различной выраженности, вызывающими расстройства коммуникативной и обобщающей (познавательной) функции речи. 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Г.В.Чиркина рассматривает речевые нарушения у детей и подростков в различных аспектах: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 аспекте локализации поражения и психофизической организации речевой деятельности (сенсомоторный уровень; уровень значений и смысла). На этой основе выделяется степень выраженности ряда речевых дефектов, в аспекте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этиопатогенеза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Выделяются органические и функциональные причины нарушения и характерные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симптомокомплексы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речевых нарушений.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Клинико-педагогическая классификация речевых нарушений: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02027"/>
          </a:xfrm>
        </p:spPr>
        <p:txBody>
          <a:bodyPr/>
          <a:lstStyle/>
          <a:p>
            <a:pPr lvl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 устной речи: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Дисфония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отсутствие или расстройство  функции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вследствии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патологических изменений голосового аппарата.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Дислалия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нарушение звукопроизношения при сохранном интеллекте.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Ринолалия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искажённое произношение звуков, обусловленное нарушением резонаторной функции носовой полости.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Дизартрия - это расстройство произносительной стороны речи, которое связано с поражением центрального отдела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речедвигательного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анализатора и нарушением иннервации мышц артикуляционного аппарата.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Заикание - нарушение речи, характеризующееся частым повторением или пролонгацией звуков, слогов, слов, частыми остановками или нерешительностью в речи.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Тахилалия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- форма нарушения устной речи, выражающаяся в патологически быстром темпе речи.</a:t>
            </a:r>
          </a:p>
          <a:p>
            <a:pPr lvl="0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Брадилалия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нарушение темпа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речепроизводства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характеризующееся замедленной реализацией артикуляторного акта.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Алалия - отсутствие или грубое недоразвитие речи при сохранном слухе и нормальном интеллекте вследствие органического поражения речевых зон коры головного мозга.</a:t>
            </a:r>
          </a:p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Афазия - это локальное отсутствие или расстройство уже сформировавшейся речи.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Клинико-педагогическая классификация речевых нарушений: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41987"/>
          </a:xfrm>
        </p:spPr>
        <p:txBody>
          <a:bodyPr/>
          <a:lstStyle/>
          <a:p>
            <a:pPr lvl="0" algn="ctr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 письменной речи:</a:t>
            </a:r>
          </a:p>
          <a:p>
            <a:pPr lvl="0"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расстройство письменной речи.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расстройство чтения, характеризующееся чтением ниже ожидаемого уровня для своего возраста.</a:t>
            </a:r>
          </a:p>
          <a:p>
            <a:pPr lvl="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Дизорфография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нарушение письменной речи, которое вызвано нарушением работы психических процессов и анализаторов, отвечающих за формирование навыка письма</a:t>
            </a:r>
            <a:r>
              <a:rPr lang="ru-RU" sz="1800" dirty="0" smtClean="0"/>
              <a:t>.</a:t>
            </a:r>
          </a:p>
          <a:p>
            <a:pPr lvl="0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Варианты логопедических заключений уровня речевого развития у детей дошкольного и школьного возраста.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741987"/>
          </a:xfrm>
        </p:spPr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Детям до  3 лет, если невропатолог выставляет 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задержку речевого развития (ЗРР)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то есть  несоответствие уровня развития речи ребенка принятым возрастным нормам речевого развития. Специалисты  ТПМПК таким детям рекомендуют: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«воспитание и обучение по адаптированной основной образовательной программе дошкольного образования для детей раннего возраста с тяжелыми нарушениями речи». Повторный осмотр – через 1 год. Чаще данные дети получают логопедическую услугу в условиях логопедического детского сада.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в отдельных случаях возможно в условиях инклюзии.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«обучение по адаптированной основной общеобразовательной программе начального общего образования, обучающихся с тяжелыми нарушениями речи, 2 вариант».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«обучение по адаптированной основной общеобразовательной программе основного  общего образования обучающихся с тяжелыми нарушениями речи»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777</Template>
  <TotalTime>2127</TotalTime>
  <Words>2042</Words>
  <Application>Microsoft Office PowerPoint</Application>
  <PresentationFormat>Экран (4:3)</PresentationFormat>
  <Paragraphs>204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Diseño predeterminado</vt:lpstr>
      <vt:lpstr> </vt:lpstr>
      <vt:lpstr>Логопедическая диагностика</vt:lpstr>
      <vt:lpstr>Классификации речевых нарушений</vt:lpstr>
      <vt:lpstr>Психолого-педагогическая классификация речевых нарушений:</vt:lpstr>
      <vt:lpstr>Психолого-педагогическая классификация речевых нарушений:</vt:lpstr>
      <vt:lpstr>Клинико-педагогическая классификация речевых нарушений:</vt:lpstr>
      <vt:lpstr>Клинико-педагогическая классификация речевых нарушений:</vt:lpstr>
      <vt:lpstr>Клинико-педагогическая классификация речевых нарушений:</vt:lpstr>
      <vt:lpstr>Варианты логопедических заключений уровня речевого развития у детей дошкольного и школьного возраста.</vt:lpstr>
      <vt:lpstr>Варианты логопедических заключений уровня речевого развития у детей дошкольного и школьного возраста.</vt:lpstr>
      <vt:lpstr>Варианты логопедических заключений уровня речевого развития у детей дошкольного возраста (после 3-х лет).   </vt:lpstr>
      <vt:lpstr>Варианты логопедических заключений у детей дошкольного возраста: </vt:lpstr>
      <vt:lpstr>Варианты логопедических заключений у детей школьного возраста:</vt:lpstr>
      <vt:lpstr>Варианты логопедических заключений у детей школьного возраста: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Евгеньевна</dc:creator>
  <cp:lastModifiedBy>Таня</cp:lastModifiedBy>
  <cp:revision>205</cp:revision>
  <dcterms:created xsi:type="dcterms:W3CDTF">2015-04-22T05:37:54Z</dcterms:created>
  <dcterms:modified xsi:type="dcterms:W3CDTF">2022-08-18T06:58:56Z</dcterms:modified>
</cp:coreProperties>
</file>